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2" r:id="rId7"/>
    <p:sldId id="261"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7" d="100"/>
          <a:sy n="117" d="100"/>
        </p:scale>
        <p:origin x="3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74D8B071-E47C-48DF-BE67-96C12FC640BA}" type="datetimeFigureOut">
              <a:rPr lang="it-IT" smtClean="0"/>
              <a:t>04/11/2018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DCF27A-88A0-45D7-BC01-F02BBD0866DA}" type="slidenum">
              <a:rPr lang="it-IT" smtClean="0"/>
              <a:t>‹N›</a:t>
            </a:fld>
            <a:endParaRPr lang="it-IT"/>
          </a:p>
        </p:txBody>
      </p:sp>
    </p:spTree>
    <p:extLst>
      <p:ext uri="{BB962C8B-B14F-4D97-AF65-F5344CB8AC3E}">
        <p14:creationId xmlns:p14="http://schemas.microsoft.com/office/powerpoint/2010/main" val="3813032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4D8B071-E47C-48DF-BE67-96C12FC640BA}" type="datetimeFigureOut">
              <a:rPr lang="it-IT" smtClean="0"/>
              <a:t>04/11/2018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DCF27A-88A0-45D7-BC01-F02BBD0866DA}" type="slidenum">
              <a:rPr lang="it-IT" smtClean="0"/>
              <a:t>‹N›</a:t>
            </a:fld>
            <a:endParaRPr lang="it-IT"/>
          </a:p>
        </p:txBody>
      </p:sp>
    </p:spTree>
    <p:extLst>
      <p:ext uri="{BB962C8B-B14F-4D97-AF65-F5344CB8AC3E}">
        <p14:creationId xmlns:p14="http://schemas.microsoft.com/office/powerpoint/2010/main" val="3699792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4D8B071-E47C-48DF-BE67-96C12FC640BA}" type="datetimeFigureOut">
              <a:rPr lang="it-IT" smtClean="0"/>
              <a:t>04/11/2018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DCF27A-88A0-45D7-BC01-F02BBD0866DA}" type="slidenum">
              <a:rPr lang="it-IT" smtClean="0"/>
              <a:t>‹N›</a:t>
            </a:fld>
            <a:endParaRPr lang="it-IT"/>
          </a:p>
        </p:txBody>
      </p:sp>
    </p:spTree>
    <p:extLst>
      <p:ext uri="{BB962C8B-B14F-4D97-AF65-F5344CB8AC3E}">
        <p14:creationId xmlns:p14="http://schemas.microsoft.com/office/powerpoint/2010/main" val="776455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4D8B071-E47C-48DF-BE67-96C12FC640BA}" type="datetimeFigureOut">
              <a:rPr lang="it-IT" smtClean="0"/>
              <a:t>04/11/2018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DCF27A-88A0-45D7-BC01-F02BBD0866DA}" type="slidenum">
              <a:rPr lang="it-IT" smtClean="0"/>
              <a:t>‹N›</a:t>
            </a:fld>
            <a:endParaRPr lang="it-IT"/>
          </a:p>
        </p:txBody>
      </p:sp>
    </p:spTree>
    <p:extLst>
      <p:ext uri="{BB962C8B-B14F-4D97-AF65-F5344CB8AC3E}">
        <p14:creationId xmlns:p14="http://schemas.microsoft.com/office/powerpoint/2010/main" val="2944595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74D8B071-E47C-48DF-BE67-96C12FC640BA}" type="datetimeFigureOut">
              <a:rPr lang="it-IT" smtClean="0"/>
              <a:t>04/11/2018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DCF27A-88A0-45D7-BC01-F02BBD0866DA}" type="slidenum">
              <a:rPr lang="it-IT" smtClean="0"/>
              <a:t>‹N›</a:t>
            </a:fld>
            <a:endParaRPr lang="it-IT"/>
          </a:p>
        </p:txBody>
      </p:sp>
    </p:spTree>
    <p:extLst>
      <p:ext uri="{BB962C8B-B14F-4D97-AF65-F5344CB8AC3E}">
        <p14:creationId xmlns:p14="http://schemas.microsoft.com/office/powerpoint/2010/main" val="167182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74D8B071-E47C-48DF-BE67-96C12FC640BA}" type="datetimeFigureOut">
              <a:rPr lang="it-IT" smtClean="0"/>
              <a:t>04/11/2018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ADCF27A-88A0-45D7-BC01-F02BBD0866DA}" type="slidenum">
              <a:rPr lang="it-IT" smtClean="0"/>
              <a:t>‹N›</a:t>
            </a:fld>
            <a:endParaRPr lang="it-IT"/>
          </a:p>
        </p:txBody>
      </p:sp>
    </p:spTree>
    <p:extLst>
      <p:ext uri="{BB962C8B-B14F-4D97-AF65-F5344CB8AC3E}">
        <p14:creationId xmlns:p14="http://schemas.microsoft.com/office/powerpoint/2010/main" val="2373656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74D8B071-E47C-48DF-BE67-96C12FC640BA}" type="datetimeFigureOut">
              <a:rPr lang="it-IT" smtClean="0"/>
              <a:t>04/11/2018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ADCF27A-88A0-45D7-BC01-F02BBD0866DA}" type="slidenum">
              <a:rPr lang="it-IT" smtClean="0"/>
              <a:t>‹N›</a:t>
            </a:fld>
            <a:endParaRPr lang="it-IT"/>
          </a:p>
        </p:txBody>
      </p:sp>
    </p:spTree>
    <p:extLst>
      <p:ext uri="{BB962C8B-B14F-4D97-AF65-F5344CB8AC3E}">
        <p14:creationId xmlns:p14="http://schemas.microsoft.com/office/powerpoint/2010/main" val="315741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74D8B071-E47C-48DF-BE67-96C12FC640BA}" type="datetimeFigureOut">
              <a:rPr lang="it-IT" smtClean="0"/>
              <a:t>04/11/2018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ADCF27A-88A0-45D7-BC01-F02BBD0866DA}" type="slidenum">
              <a:rPr lang="it-IT" smtClean="0"/>
              <a:t>‹N›</a:t>
            </a:fld>
            <a:endParaRPr lang="it-IT"/>
          </a:p>
        </p:txBody>
      </p:sp>
    </p:spTree>
    <p:extLst>
      <p:ext uri="{BB962C8B-B14F-4D97-AF65-F5344CB8AC3E}">
        <p14:creationId xmlns:p14="http://schemas.microsoft.com/office/powerpoint/2010/main" val="1482148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4D8B071-E47C-48DF-BE67-96C12FC640BA}" type="datetimeFigureOut">
              <a:rPr lang="it-IT" smtClean="0"/>
              <a:t>04/11/2018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ADCF27A-88A0-45D7-BC01-F02BBD0866DA}" type="slidenum">
              <a:rPr lang="it-IT" smtClean="0"/>
              <a:t>‹N›</a:t>
            </a:fld>
            <a:endParaRPr lang="it-IT"/>
          </a:p>
        </p:txBody>
      </p:sp>
    </p:spTree>
    <p:extLst>
      <p:ext uri="{BB962C8B-B14F-4D97-AF65-F5344CB8AC3E}">
        <p14:creationId xmlns:p14="http://schemas.microsoft.com/office/powerpoint/2010/main" val="1016698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74D8B071-E47C-48DF-BE67-96C12FC640BA}" type="datetimeFigureOut">
              <a:rPr lang="it-IT" smtClean="0"/>
              <a:t>04/11/2018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ADCF27A-88A0-45D7-BC01-F02BBD0866DA}" type="slidenum">
              <a:rPr lang="it-IT" smtClean="0"/>
              <a:t>‹N›</a:t>
            </a:fld>
            <a:endParaRPr lang="it-IT"/>
          </a:p>
        </p:txBody>
      </p:sp>
    </p:spTree>
    <p:extLst>
      <p:ext uri="{BB962C8B-B14F-4D97-AF65-F5344CB8AC3E}">
        <p14:creationId xmlns:p14="http://schemas.microsoft.com/office/powerpoint/2010/main" val="2702146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74D8B071-E47C-48DF-BE67-96C12FC640BA}" type="datetimeFigureOut">
              <a:rPr lang="it-IT" smtClean="0"/>
              <a:t>04/11/2018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ADCF27A-88A0-45D7-BC01-F02BBD0866DA}" type="slidenum">
              <a:rPr lang="it-IT" smtClean="0"/>
              <a:t>‹N›</a:t>
            </a:fld>
            <a:endParaRPr lang="it-IT"/>
          </a:p>
        </p:txBody>
      </p:sp>
    </p:spTree>
    <p:extLst>
      <p:ext uri="{BB962C8B-B14F-4D97-AF65-F5344CB8AC3E}">
        <p14:creationId xmlns:p14="http://schemas.microsoft.com/office/powerpoint/2010/main" val="3757773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D8B071-E47C-48DF-BE67-96C12FC640BA}" type="datetimeFigureOut">
              <a:rPr lang="it-IT" smtClean="0"/>
              <a:t>04/11/2018</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DCF27A-88A0-45D7-BC01-F02BBD0866DA}" type="slidenum">
              <a:rPr lang="it-IT" smtClean="0"/>
              <a:t>‹N›</a:t>
            </a:fld>
            <a:endParaRPr lang="it-IT"/>
          </a:p>
        </p:txBody>
      </p:sp>
    </p:spTree>
    <p:extLst>
      <p:ext uri="{BB962C8B-B14F-4D97-AF65-F5344CB8AC3E}">
        <p14:creationId xmlns:p14="http://schemas.microsoft.com/office/powerpoint/2010/main" val="1264221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giurcost.org/casi_scelti/CJUE/C-105-14.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giurcost.org/casi_scelti/CJUE/C-42-17.pdf" TargetMode="External"/><Relationship Id="rId2" Type="http://schemas.openxmlformats.org/officeDocument/2006/relationships/hyperlink" Target="http://www.giurcost.org/casi_scelti/CJUE/C-105-14.pdf" TargetMode="External"/><Relationship Id="rId1" Type="http://schemas.openxmlformats.org/officeDocument/2006/relationships/slideLayout" Target="../slideLayouts/slideLayout7.xml"/><Relationship Id="rId4" Type="http://schemas.openxmlformats.org/officeDocument/2006/relationships/hyperlink" Target="http://www.giurcost.org/decisioni/2017/0024o-17.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387927"/>
            <a:ext cx="9144000" cy="701964"/>
          </a:xfrm>
        </p:spPr>
        <p:txBody>
          <a:bodyPr>
            <a:normAutofit/>
          </a:bodyPr>
          <a:lstStyle/>
          <a:p>
            <a:r>
              <a:rPr lang="it-IT" sz="3200" dirty="0"/>
              <a:t>Sentenza «</a:t>
            </a:r>
            <a:r>
              <a:rPr lang="it-IT" sz="3200" dirty="0" err="1"/>
              <a:t>Taricco</a:t>
            </a:r>
            <a:r>
              <a:rPr lang="it-IT" sz="3200" dirty="0"/>
              <a:t>» (C-105/14)</a:t>
            </a:r>
          </a:p>
        </p:txBody>
      </p:sp>
      <p:sp>
        <p:nvSpPr>
          <p:cNvPr id="3" name="Sottotitolo 2"/>
          <p:cNvSpPr>
            <a:spLocks noGrp="1"/>
          </p:cNvSpPr>
          <p:nvPr>
            <p:ph type="subTitle" idx="1"/>
          </p:nvPr>
        </p:nvSpPr>
        <p:spPr>
          <a:xfrm>
            <a:off x="434109" y="1283855"/>
            <a:ext cx="11397673" cy="5412509"/>
          </a:xfrm>
        </p:spPr>
        <p:txBody>
          <a:bodyPr>
            <a:noAutofit/>
          </a:bodyPr>
          <a:lstStyle/>
          <a:p>
            <a:pPr algn="just"/>
            <a:r>
              <a:rPr lang="it-IT" dirty="0"/>
              <a:t>Una normativa nazionale in materia di prescrizione del reato come quella stabilita… –</a:t>
            </a:r>
          </a:p>
          <a:p>
            <a:pPr algn="just"/>
            <a:r>
              <a:rPr lang="it-IT" dirty="0"/>
              <a:t>normativa che prevedeva, all’epoca dei fatti di cui al procedimento principale, che</a:t>
            </a:r>
          </a:p>
          <a:p>
            <a:pPr algn="just"/>
            <a:r>
              <a:rPr lang="it-IT" dirty="0"/>
              <a:t>l’atto interruttivo verificatosi nell’ambito di procedimenti penali riguardanti frodi</a:t>
            </a:r>
          </a:p>
          <a:p>
            <a:pPr algn="just"/>
            <a:r>
              <a:rPr lang="it-IT" dirty="0"/>
              <a:t>gravi in materia di imposta sul valore aggiunto comportasse il prolungamento del</a:t>
            </a:r>
          </a:p>
          <a:p>
            <a:pPr algn="just"/>
            <a:r>
              <a:rPr lang="it-IT" dirty="0"/>
              <a:t>termine di prescrizione di solo un quarto della sua durata iniziale – è idonea a</a:t>
            </a:r>
          </a:p>
          <a:p>
            <a:pPr algn="just"/>
            <a:r>
              <a:rPr lang="it-IT" dirty="0"/>
              <a:t>pregiudicare gli obblighi imposti agli Stati membri dall’articolo 325, paragrafi 1 e 2,</a:t>
            </a:r>
          </a:p>
          <a:p>
            <a:pPr algn="just"/>
            <a:r>
              <a:rPr lang="it-IT" dirty="0"/>
              <a:t>TFUE nell’ipotesi in cui detta normativa nazionale impedisca di infliggere sanzioni</a:t>
            </a:r>
          </a:p>
          <a:p>
            <a:pPr algn="just"/>
            <a:r>
              <a:rPr lang="it-IT" dirty="0"/>
              <a:t>effettive e dissuasive in un numero considerevole di casi di frode grave che ledono gli</a:t>
            </a:r>
          </a:p>
          <a:p>
            <a:pPr algn="just"/>
            <a:r>
              <a:rPr lang="it-IT" dirty="0"/>
              <a:t>interessi finanziari dell’Unione europea, o in cui preveda, per i casi di frode che</a:t>
            </a:r>
          </a:p>
          <a:p>
            <a:pPr algn="just"/>
            <a:r>
              <a:rPr lang="it-IT" dirty="0"/>
              <a:t>ledono gli interessi finanziari dello Stato membro interessato, termini di prescrizione</a:t>
            </a:r>
          </a:p>
          <a:p>
            <a:pPr algn="just"/>
            <a:r>
              <a:rPr lang="it-IT" dirty="0"/>
              <a:t>più lunghi di quelli previsti per i casi di frode che ledono gli interessi finanziari</a:t>
            </a:r>
          </a:p>
          <a:p>
            <a:pPr algn="just"/>
            <a:r>
              <a:rPr lang="it-IT" dirty="0"/>
              <a:t>dell’Unione europea, circostanze che spetta al giudice nazionale verificare. </a:t>
            </a:r>
          </a:p>
        </p:txBody>
      </p:sp>
    </p:spTree>
    <p:extLst>
      <p:ext uri="{BB962C8B-B14F-4D97-AF65-F5344CB8AC3E}">
        <p14:creationId xmlns:p14="http://schemas.microsoft.com/office/powerpoint/2010/main" val="530169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387927"/>
            <a:ext cx="9144000" cy="701964"/>
          </a:xfrm>
        </p:spPr>
        <p:txBody>
          <a:bodyPr>
            <a:normAutofit/>
          </a:bodyPr>
          <a:lstStyle/>
          <a:p>
            <a:r>
              <a:rPr lang="it-IT" sz="3200" dirty="0"/>
              <a:t>Sentenza «</a:t>
            </a:r>
            <a:r>
              <a:rPr lang="it-IT" sz="3200" dirty="0" err="1"/>
              <a:t>Taricco</a:t>
            </a:r>
            <a:r>
              <a:rPr lang="it-IT" sz="3200" dirty="0"/>
              <a:t>» (C-105/14)</a:t>
            </a:r>
          </a:p>
        </p:txBody>
      </p:sp>
      <p:sp>
        <p:nvSpPr>
          <p:cNvPr id="3" name="Sottotitolo 2"/>
          <p:cNvSpPr>
            <a:spLocks noGrp="1"/>
          </p:cNvSpPr>
          <p:nvPr>
            <p:ph type="subTitle" idx="1"/>
          </p:nvPr>
        </p:nvSpPr>
        <p:spPr>
          <a:xfrm>
            <a:off x="434109" y="1838036"/>
            <a:ext cx="11397673" cy="4858328"/>
          </a:xfrm>
        </p:spPr>
        <p:txBody>
          <a:bodyPr>
            <a:noAutofit/>
          </a:bodyPr>
          <a:lstStyle/>
          <a:p>
            <a:pPr algn="just"/>
            <a:r>
              <a:rPr lang="it-IT" dirty="0"/>
              <a:t>Il giudice nazionale è tenuto a dare piena efficacia all’articolo 325, paragrafi 1 e 2, TFUE</a:t>
            </a:r>
          </a:p>
          <a:p>
            <a:pPr algn="just"/>
            <a:r>
              <a:rPr lang="it-IT" dirty="0"/>
              <a:t>disapplicando, all’occorrenza, le disposizioni nazionali che abbiano per effetto di</a:t>
            </a:r>
          </a:p>
          <a:p>
            <a:pPr algn="just"/>
            <a:r>
              <a:rPr lang="it-IT" dirty="0"/>
              <a:t>impedire allo Stato membro interessato di rispettare gli obblighi impostigli</a:t>
            </a:r>
          </a:p>
          <a:p>
            <a:pPr algn="just"/>
            <a:r>
              <a:rPr lang="it-IT" dirty="0"/>
              <a:t>dall’articolo 325, paragrafi 1 e 2, TFUE.</a:t>
            </a:r>
          </a:p>
        </p:txBody>
      </p:sp>
    </p:spTree>
    <p:extLst>
      <p:ext uri="{BB962C8B-B14F-4D97-AF65-F5344CB8AC3E}">
        <p14:creationId xmlns:p14="http://schemas.microsoft.com/office/powerpoint/2010/main" val="234447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articolo 325, paragrafi 1 e 2 TFUE</a:t>
            </a:r>
          </a:p>
        </p:txBody>
      </p:sp>
      <p:sp>
        <p:nvSpPr>
          <p:cNvPr id="3" name="Segnaposto contenuto 2"/>
          <p:cNvSpPr>
            <a:spLocks noGrp="1"/>
          </p:cNvSpPr>
          <p:nvPr>
            <p:ph idx="1"/>
          </p:nvPr>
        </p:nvSpPr>
        <p:spPr/>
        <p:txBody>
          <a:bodyPr/>
          <a:lstStyle/>
          <a:p>
            <a:pPr marL="0" indent="0">
              <a:buNone/>
            </a:pPr>
            <a:r>
              <a:rPr lang="it-IT" dirty="0"/>
              <a:t>1. L'Unione e gli Stati membri combattono contro la frode e le altre attività illegali che ledono gli interessi finanziari dell'Unione stessa mediante misure adottate a norma del presente articolo, che siano dissuasive e tali da permettere una protezione efficace negli Stati membri e nelle istituzioni, organi e organismi dell'Unione. </a:t>
            </a:r>
          </a:p>
          <a:p>
            <a:pPr marL="0" indent="0">
              <a:buNone/>
            </a:pPr>
            <a:r>
              <a:rPr lang="it-IT" dirty="0"/>
              <a:t>2. Gli Stati membri adottano, per combattere contro la frode che lede gli interessi finanziari dell'Unione, le stesse misure che adottano per combattere contro la frode che lede i loro interessi finanziari. </a:t>
            </a:r>
          </a:p>
        </p:txBody>
      </p:sp>
    </p:spTree>
    <p:extLst>
      <p:ext uri="{BB962C8B-B14F-4D97-AF65-F5344CB8AC3E}">
        <p14:creationId xmlns:p14="http://schemas.microsoft.com/office/powerpoint/2010/main" val="1372657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12107" y="1345505"/>
            <a:ext cx="8715633" cy="5262979"/>
          </a:xfrm>
          <a:prstGeom prst="rect">
            <a:avLst/>
          </a:prstGeom>
        </p:spPr>
        <p:txBody>
          <a:bodyPr wrap="square">
            <a:spAutoFit/>
          </a:bodyPr>
          <a:lstStyle/>
          <a:p>
            <a:pPr algn="ctr"/>
            <a:r>
              <a:rPr lang="it-IT" sz="2800" dirty="0" smtClean="0">
                <a:effectLst>
                  <a:outerShdw blurRad="38100" dist="38100" dir="2700000" algn="tl">
                    <a:srgbClr val="000000">
                      <a:alpha val="43137"/>
                    </a:srgbClr>
                  </a:outerShdw>
                </a:effectLst>
              </a:rPr>
              <a:t>Art. </a:t>
            </a:r>
            <a:r>
              <a:rPr lang="it-IT" sz="2800" dirty="0">
                <a:effectLst>
                  <a:outerShdw blurRad="38100" dist="38100" dir="2700000" algn="tl">
                    <a:srgbClr val="000000">
                      <a:alpha val="43137"/>
                    </a:srgbClr>
                  </a:outerShdw>
                </a:effectLst>
              </a:rPr>
              <a:t>53 </a:t>
            </a:r>
            <a:r>
              <a:rPr lang="it-IT" sz="2800" i="1" dirty="0" smtClean="0">
                <a:effectLst>
                  <a:outerShdw blurRad="38100" dist="38100" dir="2700000" algn="tl">
                    <a:srgbClr val="000000">
                      <a:alpha val="43137"/>
                    </a:srgbClr>
                  </a:outerShdw>
                </a:effectLst>
              </a:rPr>
              <a:t>Carta dei diritti fondamentali dell’Unione europea</a:t>
            </a:r>
          </a:p>
          <a:p>
            <a:pPr algn="ctr"/>
            <a:r>
              <a:rPr lang="it-IT" sz="2800" dirty="0" smtClean="0">
                <a:effectLst>
                  <a:outerShdw blurRad="38100" dist="38100" dir="2700000" algn="tl">
                    <a:srgbClr val="000000">
                      <a:alpha val="43137"/>
                    </a:srgbClr>
                  </a:outerShdw>
                </a:effectLst>
              </a:rPr>
              <a:t>Livello </a:t>
            </a:r>
            <a:r>
              <a:rPr lang="it-IT" sz="2800" dirty="0">
                <a:effectLst>
                  <a:outerShdw blurRad="38100" dist="38100" dir="2700000" algn="tl">
                    <a:srgbClr val="000000">
                      <a:alpha val="43137"/>
                    </a:srgbClr>
                  </a:outerShdw>
                </a:effectLst>
              </a:rPr>
              <a:t>di protezione </a:t>
            </a:r>
            <a:endParaRPr lang="it-IT" sz="2800" dirty="0" smtClean="0">
              <a:effectLst>
                <a:outerShdw blurRad="38100" dist="38100" dir="2700000" algn="tl">
                  <a:srgbClr val="000000">
                    <a:alpha val="43137"/>
                  </a:srgbClr>
                </a:outerShdw>
              </a:effectLst>
            </a:endParaRPr>
          </a:p>
          <a:p>
            <a:endParaRPr lang="it-IT" sz="2800" dirty="0" smtClean="0"/>
          </a:p>
          <a:p>
            <a:pPr algn="just"/>
            <a:r>
              <a:rPr lang="it-IT" sz="2800" dirty="0" smtClean="0">
                <a:solidFill>
                  <a:srgbClr val="FF0000"/>
                </a:solidFill>
                <a:effectLst>
                  <a:outerShdw blurRad="38100" dist="38100" dir="2700000" algn="tl">
                    <a:srgbClr val="000000">
                      <a:alpha val="43137"/>
                    </a:srgbClr>
                  </a:outerShdw>
                </a:effectLst>
              </a:rPr>
              <a:t>Nessuna </a:t>
            </a:r>
            <a:r>
              <a:rPr lang="it-IT" sz="2800" dirty="0">
                <a:solidFill>
                  <a:srgbClr val="FF0000"/>
                </a:solidFill>
                <a:effectLst>
                  <a:outerShdw blurRad="38100" dist="38100" dir="2700000" algn="tl">
                    <a:srgbClr val="000000">
                      <a:alpha val="43137"/>
                    </a:srgbClr>
                  </a:outerShdw>
                </a:effectLst>
              </a:rPr>
              <a:t>disposizione della presente Carta deve essere interpretata come limitativa o lesiva dei diritti dell’uomo e delle libertà fondamentali riconosciuti</a:t>
            </a:r>
            <a:r>
              <a:rPr lang="it-IT" sz="2800" dirty="0"/>
              <a:t>, nel rispettivo ambito di applicazione, dal diritto dell’Unione, dal diritto internazionale, dalle convenzioni internazionali delle quali l’Unione o tutti gli Stati membri sono parti, in particolare dalla Convenzione europea per la salvaguardia dei Diritti dell’Uomo e delle Libertà fondamentali, e </a:t>
            </a:r>
            <a:r>
              <a:rPr lang="it-IT" sz="2800" dirty="0">
                <a:solidFill>
                  <a:srgbClr val="FF0000"/>
                </a:solidFill>
                <a:effectLst>
                  <a:outerShdw blurRad="38100" dist="38100" dir="2700000" algn="tl">
                    <a:srgbClr val="000000">
                      <a:alpha val="43137"/>
                    </a:srgbClr>
                  </a:outerShdw>
                </a:effectLst>
              </a:rPr>
              <a:t>dalle costituzioni degli Stati membri</a:t>
            </a:r>
            <a:r>
              <a:rPr lang="it-IT" sz="2800" dirty="0"/>
              <a:t>.</a:t>
            </a:r>
          </a:p>
        </p:txBody>
      </p:sp>
    </p:spTree>
    <p:extLst>
      <p:ext uri="{BB962C8B-B14F-4D97-AF65-F5344CB8AC3E}">
        <p14:creationId xmlns:p14="http://schemas.microsoft.com/office/powerpoint/2010/main" val="33065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387927"/>
            <a:ext cx="9144000" cy="701964"/>
          </a:xfrm>
        </p:spPr>
        <p:txBody>
          <a:bodyPr>
            <a:normAutofit fontScale="90000"/>
          </a:bodyPr>
          <a:lstStyle/>
          <a:p>
            <a:r>
              <a:rPr lang="it-IT" sz="3200" smtClean="0"/>
              <a:t>Rinvio pregiudiziale </a:t>
            </a:r>
            <a:r>
              <a:rPr lang="it-IT" sz="3200" dirty="0" smtClean="0"/>
              <a:t>della Corte costituzionale (o. 24/17)</a:t>
            </a:r>
            <a:endParaRPr lang="it-IT" sz="3200" dirty="0"/>
          </a:p>
        </p:txBody>
      </p:sp>
      <p:sp>
        <p:nvSpPr>
          <p:cNvPr id="3" name="Sottotitolo 2"/>
          <p:cNvSpPr>
            <a:spLocks noGrp="1"/>
          </p:cNvSpPr>
          <p:nvPr>
            <p:ph type="subTitle" idx="1"/>
          </p:nvPr>
        </p:nvSpPr>
        <p:spPr>
          <a:xfrm>
            <a:off x="434109" y="1283855"/>
            <a:ext cx="11397673" cy="5412509"/>
          </a:xfrm>
        </p:spPr>
        <p:txBody>
          <a:bodyPr>
            <a:noAutofit/>
          </a:bodyPr>
          <a:lstStyle/>
          <a:p>
            <a:pPr algn="just"/>
            <a:endParaRPr lang="it-IT" dirty="0" smtClean="0"/>
          </a:p>
          <a:p>
            <a:pPr algn="just"/>
            <a:endParaRPr lang="it-IT" dirty="0"/>
          </a:p>
        </p:txBody>
      </p:sp>
      <p:sp>
        <p:nvSpPr>
          <p:cNvPr id="5" name="Rectangle 2"/>
          <p:cNvSpPr>
            <a:spLocks noChangeArrowheads="1"/>
          </p:cNvSpPr>
          <p:nvPr/>
        </p:nvSpPr>
        <p:spPr bwMode="auto">
          <a:xfrm>
            <a:off x="6003634" y="43934"/>
            <a:ext cx="184731" cy="369332"/>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anose="020B0604020202020204" pitchFamily="34" charset="0"/>
            </a:endParaRPr>
          </a:p>
        </p:txBody>
      </p:sp>
      <p:sp>
        <p:nvSpPr>
          <p:cNvPr id="6" name="Rettangolo 5"/>
          <p:cNvSpPr/>
          <p:nvPr/>
        </p:nvSpPr>
        <p:spPr>
          <a:xfrm>
            <a:off x="921203" y="1283855"/>
            <a:ext cx="10504678" cy="4801314"/>
          </a:xfrm>
          <a:prstGeom prst="rect">
            <a:avLst/>
          </a:prstGeom>
        </p:spPr>
        <p:txBody>
          <a:bodyPr wrap="square">
            <a:spAutoFit/>
          </a:bodyPr>
          <a:lstStyle/>
          <a:p>
            <a:pPr lvl="0" algn="just" eaLnBrk="0" fontAlgn="base" hangingPunct="0">
              <a:spcBef>
                <a:spcPct val="0"/>
              </a:spcBef>
              <a:spcAft>
                <a:spcPct val="0"/>
              </a:spcAft>
            </a:pPr>
            <a:r>
              <a:rPr lang="it-IT" altLang="it-IT" dirty="0">
                <a:solidFill>
                  <a:srgbClr val="000000"/>
                </a:solidFill>
                <a:latin typeface="Times New Roman" panose="02020603050405020304" pitchFamily="18" charset="0"/>
                <a:cs typeface="Times New Roman" panose="02020603050405020304" pitchFamily="18" charset="0"/>
              </a:rPr>
              <a:t>1) </a:t>
            </a:r>
            <a:r>
              <a:rPr lang="it-IT" altLang="it-IT" i="1" dirty="0">
                <a:solidFill>
                  <a:srgbClr val="000000"/>
                </a:solidFill>
                <a:latin typeface="Times New Roman" panose="02020603050405020304" pitchFamily="18" charset="0"/>
                <a:cs typeface="Times New Roman" panose="02020603050405020304" pitchFamily="18" charset="0"/>
              </a:rPr>
              <a:t>dispone</a:t>
            </a:r>
            <a:r>
              <a:rPr lang="it-IT" altLang="it-IT" dirty="0">
                <a:solidFill>
                  <a:srgbClr val="000000"/>
                </a:solidFill>
                <a:latin typeface="Times New Roman" panose="02020603050405020304" pitchFamily="18" charset="0"/>
                <a:cs typeface="Times New Roman" panose="02020603050405020304" pitchFamily="18" charset="0"/>
              </a:rPr>
              <a:t> di sottoporre alla Corte di giustizia dell’Unione europea, in via pregiudiziale ai sensi e per gli effetti dell’art. 267 del Trattato sul funzionamento dell’Unione europea, le seguenti questioni di interpretazione dell’art. 325, paragrafi 1 e 2, del medesimo Trattato:</a:t>
            </a:r>
            <a:endParaRPr lang="it-IT" altLang="it-IT" dirty="0"/>
          </a:p>
          <a:p>
            <a:pPr lvl="0" algn="just" eaLnBrk="0" fontAlgn="base" hangingPunct="0">
              <a:spcBef>
                <a:spcPct val="0"/>
              </a:spcBef>
              <a:spcAft>
                <a:spcPct val="0"/>
              </a:spcAft>
            </a:pPr>
            <a:r>
              <a:rPr lang="it-IT" altLang="it-IT" dirty="0" smtClean="0">
                <a:solidFill>
                  <a:srgbClr val="000000"/>
                </a:solidFill>
                <a:latin typeface="Times New Roman" panose="02020603050405020304" pitchFamily="18" charset="0"/>
                <a:cs typeface="Times New Roman" panose="02020603050405020304" pitchFamily="18" charset="0"/>
              </a:rPr>
              <a:t>- se </a:t>
            </a:r>
            <a:r>
              <a:rPr lang="it-IT" altLang="it-IT" dirty="0">
                <a:solidFill>
                  <a:srgbClr val="000000"/>
                </a:solidFill>
                <a:latin typeface="Times New Roman" panose="02020603050405020304" pitchFamily="18" charset="0"/>
                <a:cs typeface="Times New Roman" panose="02020603050405020304" pitchFamily="18" charset="0"/>
              </a:rPr>
              <a:t>l’art. 325, paragrafi 1 e 2, del </a:t>
            </a:r>
            <a:r>
              <a:rPr lang="it-IT" altLang="it-IT" dirty="0" smtClean="0">
                <a:solidFill>
                  <a:srgbClr val="000000"/>
                </a:solidFill>
                <a:latin typeface="Times New Roman" panose="02020603050405020304" pitchFamily="18" charset="0"/>
                <a:cs typeface="Times New Roman" panose="02020603050405020304" pitchFamily="18" charset="0"/>
              </a:rPr>
              <a:t>TFUE </a:t>
            </a:r>
            <a:r>
              <a:rPr lang="it-IT" altLang="it-IT" dirty="0">
                <a:solidFill>
                  <a:srgbClr val="000000"/>
                </a:solidFill>
                <a:latin typeface="Times New Roman" panose="02020603050405020304" pitchFamily="18" charset="0"/>
                <a:cs typeface="Times New Roman" panose="02020603050405020304" pitchFamily="18" charset="0"/>
              </a:rPr>
              <a:t>debba essere interpretato nel senso di imporre al giudice penale di non applicare una normativa nazionale sulla prescrizione che osta in un numero considerevole di casi alla repressione di gravi frodi in danno degli interessi finanziari </a:t>
            </a:r>
            <a:r>
              <a:rPr lang="it-IT" altLang="it-IT" dirty="0" smtClean="0">
                <a:solidFill>
                  <a:srgbClr val="000000"/>
                </a:solidFill>
                <a:latin typeface="Times New Roman" panose="02020603050405020304" pitchFamily="18" charset="0"/>
                <a:cs typeface="Times New Roman" panose="02020603050405020304" pitchFamily="18" charset="0"/>
              </a:rPr>
              <a:t>dell’Unione… </a:t>
            </a:r>
            <a:r>
              <a:rPr lang="it-IT" altLang="it-IT" dirty="0">
                <a:solidFill>
                  <a:srgbClr val="000000"/>
                </a:solidFill>
                <a:latin typeface="Times New Roman" panose="02020603050405020304" pitchFamily="18" charset="0"/>
                <a:cs typeface="Times New Roman" panose="02020603050405020304" pitchFamily="18" charset="0"/>
              </a:rPr>
              <a:t>anche quando tale omessa applicazione sia priva di una base legale sufficientemente determinata;</a:t>
            </a:r>
            <a:endParaRPr lang="it-IT" altLang="it-IT" dirty="0"/>
          </a:p>
          <a:p>
            <a:pPr lvl="0" algn="just" eaLnBrk="0" fontAlgn="base" hangingPunct="0">
              <a:spcBef>
                <a:spcPct val="0"/>
              </a:spcBef>
              <a:spcAft>
                <a:spcPct val="0"/>
              </a:spcAft>
            </a:pPr>
            <a:r>
              <a:rPr lang="it-IT" altLang="it-IT" dirty="0" smtClean="0">
                <a:solidFill>
                  <a:srgbClr val="000000"/>
                </a:solidFill>
                <a:latin typeface="Times New Roman" panose="02020603050405020304" pitchFamily="18" charset="0"/>
                <a:cs typeface="Times New Roman" panose="02020603050405020304" pitchFamily="18" charset="0"/>
              </a:rPr>
              <a:t>- se </a:t>
            </a:r>
            <a:r>
              <a:rPr lang="it-IT" altLang="it-IT" dirty="0">
                <a:solidFill>
                  <a:srgbClr val="000000"/>
                </a:solidFill>
                <a:latin typeface="Times New Roman" panose="02020603050405020304" pitchFamily="18" charset="0"/>
                <a:cs typeface="Times New Roman" panose="02020603050405020304" pitchFamily="18" charset="0"/>
              </a:rPr>
              <a:t>l’art. 325, paragrafi 1 e 2, del </a:t>
            </a:r>
            <a:r>
              <a:rPr lang="it-IT" altLang="it-IT" dirty="0" smtClean="0">
                <a:solidFill>
                  <a:srgbClr val="000000"/>
                </a:solidFill>
                <a:latin typeface="Times New Roman" panose="02020603050405020304" pitchFamily="18" charset="0"/>
                <a:cs typeface="Times New Roman" panose="02020603050405020304" pitchFamily="18" charset="0"/>
              </a:rPr>
              <a:t>TFUE debba </a:t>
            </a:r>
            <a:r>
              <a:rPr lang="it-IT" altLang="it-IT" dirty="0">
                <a:solidFill>
                  <a:srgbClr val="000000"/>
                </a:solidFill>
                <a:latin typeface="Times New Roman" panose="02020603050405020304" pitchFamily="18" charset="0"/>
                <a:cs typeface="Times New Roman" panose="02020603050405020304" pitchFamily="18" charset="0"/>
              </a:rPr>
              <a:t>essere interpretato nel senso di imporre al giudice penale di non applicare una normativa nazionale sulla prescrizione che osta in un numero considerevole di casi alla repressione di gravi frodi in danno degli interessi finanziari </a:t>
            </a:r>
            <a:r>
              <a:rPr lang="it-IT" altLang="it-IT" dirty="0" smtClean="0">
                <a:solidFill>
                  <a:srgbClr val="000000"/>
                </a:solidFill>
                <a:latin typeface="Times New Roman" panose="02020603050405020304" pitchFamily="18" charset="0"/>
                <a:cs typeface="Times New Roman" panose="02020603050405020304" pitchFamily="18" charset="0"/>
              </a:rPr>
              <a:t>dell’Unione… anche </a:t>
            </a:r>
            <a:r>
              <a:rPr lang="it-IT" altLang="it-IT" dirty="0">
                <a:solidFill>
                  <a:srgbClr val="000000"/>
                </a:solidFill>
                <a:latin typeface="Times New Roman" panose="02020603050405020304" pitchFamily="18" charset="0"/>
                <a:cs typeface="Times New Roman" panose="02020603050405020304" pitchFamily="18" charset="0"/>
              </a:rPr>
              <a:t>quando nell’ordinamento dello Stato membro la prescrizione è parte del diritto penale sostanziale e soggetta al principio di legalità;</a:t>
            </a:r>
            <a:endParaRPr lang="it-IT" altLang="it-IT" dirty="0"/>
          </a:p>
          <a:p>
            <a:pPr lvl="0" algn="just" eaLnBrk="0" fontAlgn="base" hangingPunct="0">
              <a:spcBef>
                <a:spcPct val="0"/>
              </a:spcBef>
              <a:spcAft>
                <a:spcPct val="0"/>
              </a:spcAft>
            </a:pPr>
            <a:r>
              <a:rPr lang="it-IT" altLang="it-IT" dirty="0" smtClean="0">
                <a:solidFill>
                  <a:srgbClr val="000000"/>
                </a:solidFill>
                <a:latin typeface="Times New Roman" panose="02020603050405020304" pitchFamily="18" charset="0"/>
                <a:cs typeface="Times New Roman" panose="02020603050405020304" pitchFamily="18" charset="0"/>
              </a:rPr>
              <a:t>- se </a:t>
            </a:r>
            <a:r>
              <a:rPr lang="it-IT" altLang="it-IT" dirty="0">
                <a:solidFill>
                  <a:srgbClr val="000000"/>
                </a:solidFill>
                <a:latin typeface="Times New Roman" panose="02020603050405020304" pitchFamily="18" charset="0"/>
                <a:cs typeface="Times New Roman" panose="02020603050405020304" pitchFamily="18" charset="0"/>
              </a:rPr>
              <a:t>la </a:t>
            </a:r>
            <a:r>
              <a:rPr lang="it-IT" altLang="it-IT" u="sng" dirty="0">
                <a:solidFill>
                  <a:srgbClr val="800080"/>
                </a:solidFill>
                <a:latin typeface="Times New Roman" panose="02020603050405020304" pitchFamily="18" charset="0"/>
                <a:cs typeface="Times New Roman" panose="02020603050405020304" pitchFamily="18" charset="0"/>
                <a:hlinkClick r:id="rId2"/>
              </a:rPr>
              <a:t>sentenza della Grande Sezione della Corte di giustizia dell’Unione europea 8 settembre 2015 in causa C-105/14, </a:t>
            </a:r>
            <a:r>
              <a:rPr lang="it-IT" altLang="it-IT" u="sng" dirty="0" err="1">
                <a:solidFill>
                  <a:srgbClr val="800080"/>
                </a:solidFill>
                <a:latin typeface="Times New Roman" panose="02020603050405020304" pitchFamily="18" charset="0"/>
                <a:cs typeface="Times New Roman" panose="02020603050405020304" pitchFamily="18" charset="0"/>
                <a:hlinkClick r:id="rId2"/>
              </a:rPr>
              <a:t>Taricco</a:t>
            </a:r>
            <a:r>
              <a:rPr lang="it-IT" altLang="it-IT" dirty="0">
                <a:solidFill>
                  <a:srgbClr val="000000"/>
                </a:solidFill>
                <a:latin typeface="Times New Roman" panose="02020603050405020304" pitchFamily="18" charset="0"/>
                <a:cs typeface="Times New Roman" panose="02020603050405020304" pitchFamily="18" charset="0"/>
              </a:rPr>
              <a:t>, debba essere interpretata nel senso di imporre al giudice penale di non applicare una normativa nazionale sulla prescrizione che osta in un numero considerevole di casi alla repressione di gravi frodi in danno degli interessi finanziari dell’Unione </a:t>
            </a:r>
            <a:r>
              <a:rPr lang="it-IT" altLang="it-IT" dirty="0" smtClean="0">
                <a:solidFill>
                  <a:srgbClr val="000000"/>
                </a:solidFill>
                <a:latin typeface="Times New Roman" panose="02020603050405020304" pitchFamily="18" charset="0"/>
                <a:cs typeface="Times New Roman" panose="02020603050405020304" pitchFamily="18" charset="0"/>
              </a:rPr>
              <a:t>europea… </a:t>
            </a:r>
            <a:r>
              <a:rPr lang="it-IT" altLang="it-IT" dirty="0">
                <a:solidFill>
                  <a:srgbClr val="000000"/>
                </a:solidFill>
                <a:latin typeface="Times New Roman" panose="02020603050405020304" pitchFamily="18" charset="0"/>
                <a:cs typeface="Times New Roman" panose="02020603050405020304" pitchFamily="18" charset="0"/>
              </a:rPr>
              <a:t>anche quando tale omessa applicazione sia in contrasto con i principi supremi dell’ordine costituzionale dello Stato membro o con i diritti inalienabili della persona riconosciuti dalla Costituzione dello Stato membro;</a:t>
            </a:r>
            <a:endParaRPr lang="it-IT" altLang="it-IT" dirty="0">
              <a:latin typeface="Arial" panose="020B0604020202020204" pitchFamily="34" charset="0"/>
            </a:endParaRPr>
          </a:p>
        </p:txBody>
      </p:sp>
    </p:spTree>
    <p:extLst>
      <p:ext uri="{BB962C8B-B14F-4D97-AF65-F5344CB8AC3E}">
        <p14:creationId xmlns:p14="http://schemas.microsoft.com/office/powerpoint/2010/main" val="1591355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898071" y="677636"/>
            <a:ext cx="10009415" cy="1077218"/>
          </a:xfrm>
          <a:prstGeom prst="rect">
            <a:avLst/>
          </a:prstGeom>
          <a:noFill/>
        </p:spPr>
        <p:txBody>
          <a:bodyPr wrap="square" rtlCol="0">
            <a:spAutoFit/>
          </a:bodyPr>
          <a:lstStyle/>
          <a:p>
            <a:pPr algn="ctr"/>
            <a:r>
              <a:rPr lang="it-IT" sz="3200" dirty="0"/>
              <a:t>Corte di Giustizia dell’Unione europea (Grande Sezione) </a:t>
            </a:r>
            <a:endParaRPr lang="it-IT" sz="3200" dirty="0" smtClean="0"/>
          </a:p>
          <a:p>
            <a:pPr algn="ctr"/>
            <a:r>
              <a:rPr lang="it-IT" sz="3200" dirty="0" smtClean="0"/>
              <a:t>5 </a:t>
            </a:r>
            <a:r>
              <a:rPr lang="it-IT" sz="3200" dirty="0"/>
              <a:t>dicembre 2017, C-42/17 </a:t>
            </a:r>
          </a:p>
        </p:txBody>
      </p:sp>
      <p:sp>
        <p:nvSpPr>
          <p:cNvPr id="3" name="CasellaDiTesto 2"/>
          <p:cNvSpPr txBox="1"/>
          <p:nvPr/>
        </p:nvSpPr>
        <p:spPr>
          <a:xfrm>
            <a:off x="514351" y="2049236"/>
            <a:ext cx="10956471" cy="4524315"/>
          </a:xfrm>
          <a:prstGeom prst="rect">
            <a:avLst/>
          </a:prstGeom>
          <a:noFill/>
        </p:spPr>
        <p:txBody>
          <a:bodyPr wrap="square" rtlCol="0">
            <a:spAutoFit/>
          </a:bodyPr>
          <a:lstStyle/>
          <a:p>
            <a:pPr algn="just"/>
            <a:r>
              <a:rPr lang="it-IT" sz="2400" dirty="0"/>
              <a:t>L’articolo 325, paragrafi 1 e 2, TFUE dev’essere interpretato nel senso che esso </a:t>
            </a:r>
            <a:r>
              <a:rPr lang="it-IT" sz="2400" b="1" dirty="0"/>
              <a:t>impone al giudice nazionale di disapplicare</a:t>
            </a:r>
            <a:r>
              <a:rPr lang="it-IT" sz="2400" dirty="0"/>
              <a:t>, nell’ambito di un procedimento penale riguardante reati in materia di imposta sul valore aggiunto, disposizioni interne sulla prescrizione, rientranti nel diritto sostanziale nazionale, che ostino all’inflizione di sanzioni penali effettive e dissuasive in un numero considerevole di casi di frode grave che ledono gli interessi finanziari dell’Unione europea o che prevedano, per i casi di frode grave che ledono tali interessi, termini di prescrizione più brevi di quelli previsti per i casi che ledono gli interessi finanziari dello Stato membro interessato, </a:t>
            </a:r>
            <a:r>
              <a:rPr lang="it-IT" sz="2400" b="1" dirty="0"/>
              <a:t>a meno che </a:t>
            </a:r>
            <a:r>
              <a:rPr lang="it-IT" sz="2400" dirty="0"/>
              <a:t>una disapplicazione siffatta comporti una violazione del principio di legalità dei reati e delle pene a causa dell’insufficiente determinatezza della legge applicabile, o dell’applicazione retroattiva di una normativa che impone un regime di punibilità più severo di quello vigente al momento della commissione del reato.</a:t>
            </a:r>
          </a:p>
        </p:txBody>
      </p:sp>
    </p:spTree>
    <p:extLst>
      <p:ext uri="{BB962C8B-B14F-4D97-AF65-F5344CB8AC3E}">
        <p14:creationId xmlns:p14="http://schemas.microsoft.com/office/powerpoint/2010/main" val="1117180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889907" y="571500"/>
            <a:ext cx="10327822" cy="1323439"/>
          </a:xfrm>
          <a:prstGeom prst="rect">
            <a:avLst/>
          </a:prstGeom>
          <a:noFill/>
        </p:spPr>
        <p:txBody>
          <a:bodyPr wrap="square" rtlCol="0">
            <a:spAutoFit/>
          </a:bodyPr>
          <a:lstStyle/>
          <a:p>
            <a:r>
              <a:rPr lang="it-IT" sz="4000" dirty="0" smtClean="0"/>
              <a:t>La sentenza definitiva (?) della Corte costituzionale: </a:t>
            </a:r>
            <a:r>
              <a:rPr lang="it-IT" sz="3600" b="1" dirty="0"/>
              <a:t>sent. 10 aprile </a:t>
            </a:r>
            <a:r>
              <a:rPr lang="it-IT" sz="3600" b="1" dirty="0" smtClean="0"/>
              <a:t>2018, n</a:t>
            </a:r>
            <a:r>
              <a:rPr lang="it-IT" sz="3600" b="1" dirty="0"/>
              <a:t>. </a:t>
            </a:r>
            <a:r>
              <a:rPr lang="it-IT" sz="3600" b="1" dirty="0" smtClean="0"/>
              <a:t>115</a:t>
            </a:r>
            <a:endParaRPr lang="it-IT" sz="3600" dirty="0"/>
          </a:p>
        </p:txBody>
      </p:sp>
      <p:sp>
        <p:nvSpPr>
          <p:cNvPr id="4" name="CasellaDiTesto 3"/>
          <p:cNvSpPr txBox="1"/>
          <p:nvPr/>
        </p:nvSpPr>
        <p:spPr>
          <a:xfrm>
            <a:off x="808264" y="2375807"/>
            <a:ext cx="10327822" cy="4401205"/>
          </a:xfrm>
          <a:prstGeom prst="rect">
            <a:avLst/>
          </a:prstGeom>
          <a:noFill/>
        </p:spPr>
        <p:txBody>
          <a:bodyPr wrap="square" rtlCol="0">
            <a:spAutoFit/>
          </a:bodyPr>
          <a:lstStyle/>
          <a:p>
            <a:r>
              <a:rPr lang="it-IT" sz="2800" dirty="0"/>
              <a:t>14.– L’inapplicabilità della “</a:t>
            </a:r>
            <a:r>
              <a:rPr lang="it-IT" sz="2800" u="sng" dirty="0">
                <a:hlinkClick r:id="rId2"/>
              </a:rPr>
              <a:t>regola </a:t>
            </a:r>
            <a:r>
              <a:rPr lang="it-IT" sz="2800" u="sng" dirty="0" err="1">
                <a:hlinkClick r:id="rId2"/>
              </a:rPr>
              <a:t>Taricco</a:t>
            </a:r>
            <a:r>
              <a:rPr lang="it-IT" sz="2800" dirty="0"/>
              <a:t>”, secondo quanto riconosciuto dalla </a:t>
            </a:r>
            <a:r>
              <a:rPr lang="it-IT" sz="2800" u="sng" dirty="0">
                <a:hlinkClick r:id="rId3"/>
              </a:rPr>
              <a:t>sentenza M.A. S.</a:t>
            </a:r>
            <a:r>
              <a:rPr lang="it-IT" sz="2800" dirty="0"/>
              <a:t>, ha la propria fonte non solo nella Costituzione repubblicana, ma nello stesso diritto dell’Unione, sicché ha trovato conferma l’ipotesi tracciata da questa Corte con l’</a:t>
            </a:r>
            <a:r>
              <a:rPr lang="it-IT" sz="2800" u="sng" dirty="0">
                <a:hlinkClick r:id="rId4"/>
              </a:rPr>
              <a:t>ordinanza n. 24 del 2017</a:t>
            </a:r>
            <a:r>
              <a:rPr lang="it-IT" sz="2800" dirty="0"/>
              <a:t>, ovvero che non vi sia alcuna ragione di contrasto. Ciò comporta la non fondatezza di tutte le questioni sollevate, perché, a prescindere dagli ulteriori profili di illegittimità costituzionale dedotti, la violazione del principio di determinatezza in materia penale sbarra la strada senza eccezioni all’ingresso della “</a:t>
            </a:r>
            <a:r>
              <a:rPr lang="it-IT" sz="2800" u="sng" dirty="0">
                <a:hlinkClick r:id="rId2"/>
              </a:rPr>
              <a:t>regola </a:t>
            </a:r>
            <a:r>
              <a:rPr lang="it-IT" sz="2800" u="sng" dirty="0" err="1">
                <a:hlinkClick r:id="rId2"/>
              </a:rPr>
              <a:t>Taricco</a:t>
            </a:r>
            <a:r>
              <a:rPr lang="it-IT" sz="2800" dirty="0"/>
              <a:t>” nel nostro ordinamento.</a:t>
            </a:r>
            <a:endParaRPr lang="it-IT" sz="2800" dirty="0"/>
          </a:p>
        </p:txBody>
      </p:sp>
    </p:spTree>
    <p:extLst>
      <p:ext uri="{BB962C8B-B14F-4D97-AF65-F5344CB8AC3E}">
        <p14:creationId xmlns:p14="http://schemas.microsoft.com/office/powerpoint/2010/main" val="208444013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619</Words>
  <Application>Microsoft Office PowerPoint</Application>
  <PresentationFormat>Widescreen</PresentationFormat>
  <Paragraphs>35</Paragraphs>
  <Slides>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vt:i4>
      </vt:variant>
    </vt:vector>
  </HeadingPairs>
  <TitlesOfParts>
    <vt:vector size="12" baseType="lpstr">
      <vt:lpstr>Arial</vt:lpstr>
      <vt:lpstr>Calibri</vt:lpstr>
      <vt:lpstr>Calibri Light</vt:lpstr>
      <vt:lpstr>Times New Roman</vt:lpstr>
      <vt:lpstr>Tema di Office</vt:lpstr>
      <vt:lpstr>Sentenza «Taricco» (C-105/14)</vt:lpstr>
      <vt:lpstr>Sentenza «Taricco» (C-105/14)</vt:lpstr>
      <vt:lpstr>articolo 325, paragrafi 1 e 2 TFUE</vt:lpstr>
      <vt:lpstr>Presentazione standard di PowerPoint</vt:lpstr>
      <vt:lpstr>Rinvio pregiudiziale della Corte costituzionale (o. 24/17)</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Sentenza «Taricco» (C-105/14)</dc:title>
  <dc:creator>roberto bin</dc:creator>
  <cp:lastModifiedBy>roberto bin</cp:lastModifiedBy>
  <cp:revision>6</cp:revision>
  <dcterms:created xsi:type="dcterms:W3CDTF">2016-11-06T18:01:15Z</dcterms:created>
  <dcterms:modified xsi:type="dcterms:W3CDTF">2018-11-04T15:01:12Z</dcterms:modified>
</cp:coreProperties>
</file>